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83" r:id="rId4"/>
    <p:sldId id="259" r:id="rId5"/>
    <p:sldId id="266" r:id="rId6"/>
    <p:sldId id="260" r:id="rId7"/>
    <p:sldId id="263" r:id="rId8"/>
    <p:sldId id="261" r:id="rId9"/>
    <p:sldId id="262" r:id="rId10"/>
    <p:sldId id="264" r:id="rId11"/>
    <p:sldId id="284" r:id="rId12"/>
    <p:sldId id="265" r:id="rId13"/>
    <p:sldId id="267" r:id="rId14"/>
    <p:sldId id="271" r:id="rId15"/>
    <p:sldId id="269" r:id="rId16"/>
    <p:sldId id="268" r:id="rId17"/>
    <p:sldId id="282" r:id="rId18"/>
    <p:sldId id="272" r:id="rId19"/>
    <p:sldId id="287" r:id="rId20"/>
    <p:sldId id="278" r:id="rId2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405" autoAdjust="0"/>
    <p:restoredTop sz="94660"/>
  </p:normalViewPr>
  <p:slideViewPr>
    <p:cSldViewPr>
      <p:cViewPr>
        <p:scale>
          <a:sx n="50" d="100"/>
          <a:sy n="50" d="100"/>
        </p:scale>
        <p:origin x="-1056" y="-5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1D45A-7C9F-4842-BA9F-F2119BB2C5FD}" type="datetimeFigureOut">
              <a:rPr lang="fr-FR" smtClean="0"/>
              <a:pPr/>
              <a:t>17/04/2013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72AE1A-506C-4BD9-9357-9C596A7B553A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922101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2AE1A-506C-4BD9-9357-9C596A7B553A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6573175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2AE1A-506C-4BD9-9357-9C596A7B553A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5830106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2AE1A-506C-4BD9-9357-9C596A7B553A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8330773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2AE1A-506C-4BD9-9357-9C596A7B553A}" type="slidenum">
              <a:rPr lang="fr-FR" smtClean="0"/>
              <a:pPr/>
              <a:t>12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0391123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2AE1A-506C-4BD9-9357-9C596A7B553A}" type="slidenum">
              <a:rPr lang="fr-FR" smtClean="0"/>
              <a:pPr/>
              <a:t>13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4552269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2AE1A-506C-4BD9-9357-9C596A7B553A}" type="slidenum">
              <a:rPr lang="fr-FR" smtClean="0"/>
              <a:pPr/>
              <a:t>14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8825448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2AE1A-506C-4BD9-9357-9C596A7B553A}" type="slidenum">
              <a:rPr lang="fr-FR" smtClean="0"/>
              <a:pPr/>
              <a:t>15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6056757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2AE1A-506C-4BD9-9357-9C596A7B553A}" type="slidenum">
              <a:rPr lang="fr-FR" smtClean="0"/>
              <a:pPr/>
              <a:t>16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6244402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4F2E9-310F-44B3-B3A2-AC365FF255A7}" type="slidenum">
              <a:rPr lang="fr-FR" smtClean="0"/>
              <a:pPr/>
              <a:t>17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5532536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2AE1A-506C-4BD9-9357-9C596A7B553A}" type="slidenum">
              <a:rPr lang="fr-FR" smtClean="0"/>
              <a:pPr/>
              <a:t>18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9222728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2AE1A-506C-4BD9-9357-9C596A7B553A}" type="slidenum">
              <a:rPr lang="fr-FR" smtClean="0"/>
              <a:pPr/>
              <a:t>19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922272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2AE1A-506C-4BD9-9357-9C596A7B553A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4432769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2AE1A-506C-4BD9-9357-9C596A7B553A}" type="slidenum">
              <a:rPr lang="fr-FR" smtClean="0"/>
              <a:pPr/>
              <a:t>20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98539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2AE1A-506C-4BD9-9357-9C596A7B553A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5085447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2AE1A-506C-4BD9-9357-9C596A7B553A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3388335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2AE1A-506C-4BD9-9357-9C596A7B553A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1818776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2AE1A-506C-4BD9-9357-9C596A7B553A}" type="slidenum">
              <a:rPr lang="fr-FR" smtClean="0"/>
              <a:pPr/>
              <a:t>6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6413213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2AE1A-506C-4BD9-9357-9C596A7B553A}" type="slidenum">
              <a:rPr lang="fr-FR" smtClean="0"/>
              <a:pPr/>
              <a:t>7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8328633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2AE1A-506C-4BD9-9357-9C596A7B553A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520093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2AE1A-506C-4BD9-9357-9C596A7B553A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468813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F2C1B-B58D-41D4-8E9D-D91F8F57D4F4}" type="datetimeFigureOut">
              <a:rPr lang="fr-FR" smtClean="0"/>
              <a:pPr/>
              <a:t>17/04/2013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34EFD-D529-49C1-8A38-EFAFB128AE9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691771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F2C1B-B58D-41D4-8E9D-D91F8F57D4F4}" type="datetimeFigureOut">
              <a:rPr lang="fr-FR" smtClean="0"/>
              <a:pPr/>
              <a:t>17/04/2013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34EFD-D529-49C1-8A38-EFAFB128AE9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192893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F2C1B-B58D-41D4-8E9D-D91F8F57D4F4}" type="datetimeFigureOut">
              <a:rPr lang="fr-FR" smtClean="0"/>
              <a:pPr/>
              <a:t>17/04/2013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34EFD-D529-49C1-8A38-EFAFB128AE9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773933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F2C1B-B58D-41D4-8E9D-D91F8F57D4F4}" type="datetimeFigureOut">
              <a:rPr lang="fr-FR" smtClean="0"/>
              <a:pPr/>
              <a:t>17/04/2013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34EFD-D529-49C1-8A38-EFAFB128AE9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451867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F2C1B-B58D-41D4-8E9D-D91F8F57D4F4}" type="datetimeFigureOut">
              <a:rPr lang="fr-FR" smtClean="0"/>
              <a:pPr/>
              <a:t>17/04/2013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34EFD-D529-49C1-8A38-EFAFB128AE9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598542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F2C1B-B58D-41D4-8E9D-D91F8F57D4F4}" type="datetimeFigureOut">
              <a:rPr lang="fr-FR" smtClean="0"/>
              <a:pPr/>
              <a:t>17/04/2013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34EFD-D529-49C1-8A38-EFAFB128AE9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035393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F2C1B-B58D-41D4-8E9D-D91F8F57D4F4}" type="datetimeFigureOut">
              <a:rPr lang="fr-FR" smtClean="0"/>
              <a:pPr/>
              <a:t>17/04/2013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34EFD-D529-49C1-8A38-EFAFB128AE9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948987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F2C1B-B58D-41D4-8E9D-D91F8F57D4F4}" type="datetimeFigureOut">
              <a:rPr lang="fr-FR" smtClean="0"/>
              <a:pPr/>
              <a:t>17/04/2013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34EFD-D529-49C1-8A38-EFAFB128AE9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314509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F2C1B-B58D-41D4-8E9D-D91F8F57D4F4}" type="datetimeFigureOut">
              <a:rPr lang="fr-FR" smtClean="0"/>
              <a:pPr/>
              <a:t>17/04/2013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34EFD-D529-49C1-8A38-EFAFB128AE9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797860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F2C1B-B58D-41D4-8E9D-D91F8F57D4F4}" type="datetimeFigureOut">
              <a:rPr lang="fr-FR" smtClean="0"/>
              <a:pPr/>
              <a:t>17/04/2013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34EFD-D529-49C1-8A38-EFAFB128AE9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734877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F2C1B-B58D-41D4-8E9D-D91F8F57D4F4}" type="datetimeFigureOut">
              <a:rPr lang="fr-FR" smtClean="0"/>
              <a:pPr/>
              <a:t>17/04/2013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34EFD-D529-49C1-8A38-EFAFB128AE9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4282694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BF2C1B-B58D-41D4-8E9D-D91F8F57D4F4}" type="datetimeFigureOut">
              <a:rPr lang="fr-FR" smtClean="0"/>
              <a:pPr/>
              <a:t>17/04/2013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D34EFD-D529-49C1-8A38-EFAFB128AE9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871305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0070C0"/>
                </a:solidFill>
              </a:rPr>
              <a:t>SURVEILLANCE DES MAPI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endParaRPr lang="fr-FR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057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Notions </a:t>
            </a:r>
            <a:r>
              <a:rPr lang="fr-FR" dirty="0"/>
              <a:t>essentielles </a:t>
            </a:r>
            <a:r>
              <a:rPr lang="fr-FR" dirty="0" smtClean="0"/>
              <a:t>(5)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/>
              <a:t>Une coïncidence (</a:t>
            </a:r>
            <a:r>
              <a:rPr lang="fr-FR" dirty="0"/>
              <a:t>MAPI survenue par coïncidence) : </a:t>
            </a:r>
            <a:r>
              <a:rPr lang="fr-FR" dirty="0" smtClean="0"/>
              <a:t>Incident </a:t>
            </a:r>
            <a:r>
              <a:rPr lang="fr-FR" dirty="0"/>
              <a:t>médical post-vaccinal, dû ni au vaccin, ni à une erreur programmatique, et qui serait survenue même en l’absence de vaccination.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3283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Notions essentielles (6)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b="1" dirty="0" smtClean="0"/>
              <a:t>Effet indésirable</a:t>
            </a:r>
            <a:r>
              <a:rPr lang="fr-FR" dirty="0" smtClean="0"/>
              <a:t>: Réaction nocive 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smtClean="0"/>
              <a:t>survenant à la suite de l’administration d’un médicament ou d’un vaccin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59132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fr-FR" dirty="0" smtClean="0"/>
              <a:t>Notions essentielles (7)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rmAutofit fontScale="70000" lnSpcReduction="20000"/>
          </a:bodyPr>
          <a:lstStyle/>
          <a:p>
            <a:r>
              <a:rPr lang="fr-FR" b="1" dirty="0"/>
              <a:t>Réaction vaccinale</a:t>
            </a:r>
            <a:r>
              <a:rPr lang="fr-FR" dirty="0"/>
              <a:t> : incident médical imputable à un composant du vaccin (par exemple  l’antigène, le conservateur ou le stabilisateur).</a:t>
            </a:r>
          </a:p>
          <a:p>
            <a:pPr>
              <a:buNone/>
            </a:pPr>
            <a:r>
              <a:rPr lang="fr-FR" b="1" dirty="0" smtClean="0"/>
              <a:t> </a:t>
            </a:r>
          </a:p>
          <a:p>
            <a:r>
              <a:rPr lang="fr-FR" b="1" dirty="0" smtClean="0"/>
              <a:t>Un </a:t>
            </a:r>
            <a:r>
              <a:rPr lang="fr-FR" b="1" dirty="0"/>
              <a:t>signal : </a:t>
            </a:r>
            <a:r>
              <a:rPr lang="fr-FR" dirty="0"/>
              <a:t>c’est une information notifiée (ou rapportée) sur une possible relation de cause à effet entre la vaccination et l’événement </a:t>
            </a:r>
            <a:r>
              <a:rPr lang="fr-FR" dirty="0" smtClean="0"/>
              <a:t>indésirable</a:t>
            </a:r>
          </a:p>
          <a:p>
            <a:pPr>
              <a:buNone/>
            </a:pPr>
            <a:endParaRPr lang="fr-FR" b="1" dirty="0" smtClean="0"/>
          </a:p>
          <a:p>
            <a:r>
              <a:rPr lang="fr-FR" b="1" dirty="0" smtClean="0"/>
              <a:t>Une </a:t>
            </a:r>
            <a:r>
              <a:rPr lang="fr-FR" b="1" dirty="0"/>
              <a:t>alerte</a:t>
            </a:r>
            <a:r>
              <a:rPr lang="fr-FR" dirty="0"/>
              <a:t> : un caractère inhabituel, qualitatif et/ou quantitatif, des observations de MAPI notifiés </a:t>
            </a:r>
            <a:r>
              <a:rPr lang="fr-FR" dirty="0" smtClean="0"/>
              <a:t>,informant </a:t>
            </a:r>
            <a:r>
              <a:rPr lang="fr-FR" dirty="0"/>
              <a:t>d’un danger possible lié à l’utilisation d’un vaccin. </a:t>
            </a:r>
            <a:r>
              <a:rPr lang="fr-FR" dirty="0" smtClean="0"/>
              <a:t>Une seuil d’alerte peut être est fixé.</a:t>
            </a:r>
            <a:endParaRPr lang="fr-FR" dirty="0"/>
          </a:p>
          <a:p>
            <a:pPr marL="0" indent="0">
              <a:buNone/>
            </a:pPr>
            <a:endParaRPr lang="fr-FR" b="1" dirty="0" smtClean="0"/>
          </a:p>
          <a:p>
            <a:pPr marL="0" indent="0">
              <a:buNone/>
            </a:pPr>
            <a:r>
              <a:rPr lang="fr-FR" b="1" dirty="0" smtClean="0"/>
              <a:t>NB</a:t>
            </a:r>
            <a:r>
              <a:rPr lang="fr-FR" dirty="0"/>
              <a:t> : la causalité est inconnue ou incomplètement documentée. Une simple notification ne suffit pas pour faire un signal tout dépend de la gravité du cas et de la qualité de l’information.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88413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fr-FR" dirty="0" smtClean="0"/>
              <a:t>La notification (1)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lnSpcReduction="10000"/>
          </a:bodyPr>
          <a:lstStyle/>
          <a:p>
            <a:r>
              <a:rPr lang="fr-FR" dirty="0"/>
              <a:t>La notification  est un acte de déclaration de cas MAPI  par écrit à l’aide d’un support appelé fiche de notification. </a:t>
            </a:r>
          </a:p>
          <a:p>
            <a:r>
              <a:rPr lang="fr-FR" dirty="0"/>
              <a:t>La fiche de notification est un formulaire destiné à être rempli par un professionnel de santé. Ce formulaire identifie le patient, le </a:t>
            </a:r>
            <a:r>
              <a:rPr lang="fr-FR" dirty="0" err="1"/>
              <a:t>notificateur</a:t>
            </a:r>
            <a:r>
              <a:rPr lang="fr-FR" dirty="0"/>
              <a:t>, le type de vaccin, utilisé (numéro de lot, nom du vaccin et du fabricant) et comporte une partie réservée à la description de de la MAPI</a:t>
            </a:r>
            <a:r>
              <a:rPr lang="fr-FR" dirty="0">
                <a:solidFill>
                  <a:srgbClr val="FF0000"/>
                </a:solidFill>
              </a:rPr>
              <a:t>.</a:t>
            </a:r>
            <a:r>
              <a:rPr lang="fr-FR" dirty="0"/>
              <a:t> (Voir </a:t>
            </a:r>
            <a:r>
              <a:rPr lang="fr-FR" dirty="0" smtClean="0"/>
              <a:t>fiche )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16573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31640" y="404664"/>
            <a:ext cx="6624736" cy="57214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4737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Notifications (2)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FR" dirty="0" smtClean="0"/>
              <a:t>Tous les MAPI doivent être notifier (cas graves comme les cas mineurs)</a:t>
            </a:r>
          </a:p>
          <a:p>
            <a:pPr marL="0" indent="0">
              <a:buNone/>
            </a:pPr>
            <a:endParaRPr lang="fr-FR" dirty="0" smtClean="0"/>
          </a:p>
          <a:p>
            <a:r>
              <a:rPr lang="fr-FR" dirty="0"/>
              <a:t>En effet, une MAPI peut être mineure mais une fréquence d’apparition anormale peut poser un problème de santé publique</a:t>
            </a:r>
            <a:r>
              <a:rPr lang="fr-FR" dirty="0" smtClean="0"/>
              <a:t>.</a:t>
            </a:r>
          </a:p>
          <a:p>
            <a:r>
              <a:rPr lang="fr-FR" dirty="0" smtClean="0"/>
              <a:t> Chaque prestataire doit remplir correctement la fiche en deux exemplaires, transmettre  au point focal et archiver. </a:t>
            </a:r>
          </a:p>
          <a:p>
            <a:r>
              <a:rPr lang="fr-FR" dirty="0" smtClean="0"/>
              <a:t>En cas de compléments d’informations le superviseur peut être amené à effectuer des investigations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06784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Circuit </a:t>
            </a:r>
            <a:r>
              <a:rPr lang="fr-FR" dirty="0"/>
              <a:t>de </a:t>
            </a:r>
            <a:r>
              <a:rPr lang="fr-FR" dirty="0" smtClean="0"/>
              <a:t>transmission (1)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 smtClean="0"/>
              <a:t>La voie hiérarchique vers le niveau central DP/DSRV :</a:t>
            </a:r>
          </a:p>
          <a:p>
            <a:r>
              <a:rPr lang="fr-FR" dirty="0" smtClean="0"/>
              <a:t>La fiche </a:t>
            </a:r>
            <a:r>
              <a:rPr lang="fr-FR" dirty="0"/>
              <a:t>être </a:t>
            </a:r>
            <a:r>
              <a:rPr lang="fr-FR" dirty="0" smtClean="0"/>
              <a:t>doit remplie et transmise</a:t>
            </a:r>
          </a:p>
          <a:p>
            <a:r>
              <a:rPr lang="fr-FR" dirty="0" smtClean="0"/>
              <a:t>Si MAPI grave dans les 24 heures</a:t>
            </a:r>
          </a:p>
          <a:p>
            <a:r>
              <a:rPr lang="fr-FR" dirty="0" smtClean="0"/>
              <a:t>MAPI mineur dans la semaine</a:t>
            </a:r>
          </a:p>
          <a:p>
            <a:r>
              <a:rPr lang="fr-FR" dirty="0" smtClean="0"/>
              <a:t>Ne pas perdre la fiche  lors de la transmission</a:t>
            </a:r>
          </a:p>
          <a:p>
            <a:r>
              <a:rPr lang="fr-FR" dirty="0" smtClean="0"/>
              <a:t>Feedback à tous les niveaux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73979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e 94"/>
          <p:cNvGrpSpPr>
            <a:grpSpLocks/>
          </p:cNvGrpSpPr>
          <p:nvPr/>
        </p:nvGrpSpPr>
        <p:grpSpPr bwMode="auto">
          <a:xfrm>
            <a:off x="1285875" y="2168525"/>
            <a:ext cx="7508875" cy="4416425"/>
            <a:chOff x="642939" y="2143088"/>
            <a:chExt cx="7652681" cy="4416957"/>
          </a:xfrm>
        </p:grpSpPr>
        <p:sp>
          <p:nvSpPr>
            <p:cNvPr id="12293" name="ZoneTexte 5"/>
            <p:cNvSpPr txBox="1">
              <a:spLocks noChangeArrowheads="1"/>
            </p:cNvSpPr>
            <p:nvPr/>
          </p:nvSpPr>
          <p:spPr bwMode="auto">
            <a:xfrm>
              <a:off x="642939" y="5618098"/>
              <a:ext cx="1500192" cy="369325"/>
            </a:xfrm>
            <a:prstGeom prst="rect">
              <a:avLst/>
            </a:prstGeom>
            <a:noFill/>
            <a:ln w="25400">
              <a:solidFill>
                <a:srgbClr val="0000CC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fr-FR"/>
                <a:t>CS, PS</a:t>
              </a:r>
            </a:p>
          </p:txBody>
        </p:sp>
        <p:sp>
          <p:nvSpPr>
            <p:cNvPr id="12294" name="ZoneTexte 6"/>
            <p:cNvSpPr txBox="1">
              <a:spLocks noChangeArrowheads="1"/>
            </p:cNvSpPr>
            <p:nvPr/>
          </p:nvSpPr>
          <p:spPr bwMode="auto">
            <a:xfrm>
              <a:off x="2714633" y="5643460"/>
              <a:ext cx="1214442" cy="369325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fr-FR"/>
                <a:t>PFD</a:t>
              </a:r>
            </a:p>
          </p:txBody>
        </p:sp>
        <p:sp>
          <p:nvSpPr>
            <p:cNvPr id="12295" name="ZoneTexte 7"/>
            <p:cNvSpPr txBox="1">
              <a:spLocks noChangeArrowheads="1"/>
            </p:cNvSpPr>
            <p:nvPr/>
          </p:nvSpPr>
          <p:spPr bwMode="auto">
            <a:xfrm>
              <a:off x="6357998" y="4832295"/>
              <a:ext cx="1500192" cy="369325"/>
            </a:xfrm>
            <a:prstGeom prst="rect">
              <a:avLst/>
            </a:prstGeom>
            <a:noFill/>
            <a:ln w="25400">
              <a:solidFill>
                <a:srgbClr val="0000CC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fr-FR"/>
                <a:t>Hôpitaux</a:t>
              </a:r>
            </a:p>
          </p:txBody>
        </p:sp>
        <p:sp>
          <p:nvSpPr>
            <p:cNvPr id="12296" name="ZoneTexte 8"/>
            <p:cNvSpPr txBox="1">
              <a:spLocks noChangeArrowheads="1"/>
            </p:cNvSpPr>
            <p:nvPr/>
          </p:nvSpPr>
          <p:spPr bwMode="auto">
            <a:xfrm>
              <a:off x="4286263" y="4857662"/>
              <a:ext cx="1357317" cy="369325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fr-FR"/>
                <a:t>PFH</a:t>
              </a:r>
            </a:p>
          </p:txBody>
        </p:sp>
        <p:sp>
          <p:nvSpPr>
            <p:cNvPr id="12297" name="ZoneTexte 11"/>
            <p:cNvSpPr txBox="1">
              <a:spLocks noChangeArrowheads="1"/>
            </p:cNvSpPr>
            <p:nvPr/>
          </p:nvSpPr>
          <p:spPr bwMode="auto">
            <a:xfrm>
              <a:off x="3429010" y="3357503"/>
              <a:ext cx="1214442" cy="369325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fr-FR"/>
                <a:t>PFR</a:t>
              </a:r>
            </a:p>
          </p:txBody>
        </p:sp>
        <p:sp>
          <p:nvSpPr>
            <p:cNvPr id="12298" name="ZoneTexte 12"/>
            <p:cNvSpPr txBox="1">
              <a:spLocks noChangeArrowheads="1"/>
            </p:cNvSpPr>
            <p:nvPr/>
          </p:nvSpPr>
          <p:spPr bwMode="auto">
            <a:xfrm>
              <a:off x="3214698" y="2143088"/>
              <a:ext cx="1928818" cy="369325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fr-FR" dirty="0" smtClean="0"/>
                <a:t>DP</a:t>
              </a:r>
              <a:endParaRPr lang="fr-FR" dirty="0"/>
            </a:p>
          </p:txBody>
        </p:sp>
        <p:sp>
          <p:nvSpPr>
            <p:cNvPr id="12299" name="ZoneTexte 15"/>
            <p:cNvSpPr txBox="1">
              <a:spLocks noChangeArrowheads="1"/>
            </p:cNvSpPr>
            <p:nvPr/>
          </p:nvSpPr>
          <p:spPr bwMode="auto">
            <a:xfrm>
              <a:off x="1714513" y="2189139"/>
              <a:ext cx="714372" cy="369325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fr-FR" dirty="0" smtClean="0"/>
                <a:t>DPM</a:t>
              </a:r>
              <a:endParaRPr lang="fr-FR" dirty="0"/>
            </a:p>
          </p:txBody>
        </p:sp>
        <p:cxnSp>
          <p:nvCxnSpPr>
            <p:cNvPr id="18" name="Connecteur droit avec flèche 17"/>
            <p:cNvCxnSpPr/>
            <p:nvPr/>
          </p:nvCxnSpPr>
          <p:spPr>
            <a:xfrm>
              <a:off x="2142736" y="5786840"/>
              <a:ext cx="499932" cy="1587"/>
            </a:xfrm>
            <a:prstGeom prst="straightConnector1">
              <a:avLst/>
            </a:prstGeom>
            <a:ln w="25400">
              <a:solidFill>
                <a:srgbClr val="0000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avec flèche 21"/>
            <p:cNvCxnSpPr/>
            <p:nvPr/>
          </p:nvCxnSpPr>
          <p:spPr>
            <a:xfrm rot="10800000">
              <a:off x="5643878" y="5072379"/>
              <a:ext cx="713495" cy="1587"/>
            </a:xfrm>
            <a:prstGeom prst="straightConnector1">
              <a:avLst/>
            </a:prstGeom>
            <a:ln w="25400">
              <a:solidFill>
                <a:srgbClr val="0000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avec flèche 23"/>
            <p:cNvCxnSpPr/>
            <p:nvPr/>
          </p:nvCxnSpPr>
          <p:spPr>
            <a:xfrm rot="5400000" flipH="1" flipV="1">
              <a:off x="2589153" y="4697351"/>
              <a:ext cx="1857599" cy="35594"/>
            </a:xfrm>
            <a:prstGeom prst="straightConnector1">
              <a:avLst/>
            </a:prstGeom>
            <a:ln w="25400">
              <a:solidFill>
                <a:srgbClr val="0000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avec flèche 31"/>
            <p:cNvCxnSpPr/>
            <p:nvPr/>
          </p:nvCxnSpPr>
          <p:spPr>
            <a:xfrm rot="5400000" flipH="1" flipV="1">
              <a:off x="4088882" y="4268675"/>
              <a:ext cx="1000245" cy="35594"/>
            </a:xfrm>
            <a:prstGeom prst="straightConnector1">
              <a:avLst/>
            </a:prstGeom>
            <a:ln w="25400">
              <a:solidFill>
                <a:srgbClr val="0000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avec flèche 34"/>
            <p:cNvCxnSpPr>
              <a:stCxn id="12297" idx="0"/>
            </p:cNvCxnSpPr>
            <p:nvPr/>
          </p:nvCxnSpPr>
          <p:spPr>
            <a:xfrm rot="5400000" flipH="1" flipV="1">
              <a:off x="3644331" y="2964704"/>
              <a:ext cx="784319" cy="1617"/>
            </a:xfrm>
            <a:prstGeom prst="straightConnector1">
              <a:avLst/>
            </a:prstGeom>
            <a:ln w="25400">
              <a:solidFill>
                <a:srgbClr val="0000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avec flèche 36"/>
            <p:cNvCxnSpPr/>
            <p:nvPr/>
          </p:nvCxnSpPr>
          <p:spPr>
            <a:xfrm rot="10800000">
              <a:off x="2463080" y="2260577"/>
              <a:ext cx="728056" cy="1588"/>
            </a:xfrm>
            <a:prstGeom prst="straightConnector1">
              <a:avLst/>
            </a:prstGeom>
            <a:ln w="25400">
              <a:solidFill>
                <a:srgbClr val="0000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avec flèche 68"/>
            <p:cNvCxnSpPr/>
            <p:nvPr/>
          </p:nvCxnSpPr>
          <p:spPr>
            <a:xfrm rot="5400000">
              <a:off x="3999605" y="3001220"/>
              <a:ext cx="714461" cy="1617"/>
            </a:xfrm>
            <a:prstGeom prst="straightConnector1">
              <a:avLst/>
            </a:prstGeom>
            <a:ln w="25400">
              <a:solidFill>
                <a:schemeClr val="accent2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avec flèche 72"/>
            <p:cNvCxnSpPr/>
            <p:nvPr/>
          </p:nvCxnSpPr>
          <p:spPr>
            <a:xfrm rot="5400000">
              <a:off x="3822608" y="4321385"/>
              <a:ext cx="1071691" cy="1618"/>
            </a:xfrm>
            <a:prstGeom prst="straightConnector1">
              <a:avLst/>
            </a:prstGeom>
            <a:ln w="25400">
              <a:solidFill>
                <a:schemeClr val="accent2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avec flèche 74"/>
            <p:cNvCxnSpPr/>
            <p:nvPr/>
          </p:nvCxnSpPr>
          <p:spPr>
            <a:xfrm rot="5400000">
              <a:off x="2787347" y="4714340"/>
              <a:ext cx="1857599" cy="1617"/>
            </a:xfrm>
            <a:prstGeom prst="straightConnector1">
              <a:avLst/>
            </a:prstGeom>
            <a:ln w="25400">
              <a:solidFill>
                <a:schemeClr val="accent2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avec flèche 76"/>
            <p:cNvCxnSpPr/>
            <p:nvPr/>
          </p:nvCxnSpPr>
          <p:spPr>
            <a:xfrm rot="10800000">
              <a:off x="2142736" y="5715393"/>
              <a:ext cx="571119" cy="1588"/>
            </a:xfrm>
            <a:prstGeom prst="straightConnector1">
              <a:avLst/>
            </a:prstGeom>
            <a:ln w="25400">
              <a:solidFill>
                <a:schemeClr val="accent2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avec flèche 79"/>
            <p:cNvCxnSpPr/>
            <p:nvPr/>
          </p:nvCxnSpPr>
          <p:spPr>
            <a:xfrm>
              <a:off x="5643878" y="4929487"/>
              <a:ext cx="713495" cy="1587"/>
            </a:xfrm>
            <a:prstGeom prst="straightConnector1">
              <a:avLst/>
            </a:prstGeom>
            <a:ln w="25400">
              <a:solidFill>
                <a:schemeClr val="accent2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avec flèche 86"/>
            <p:cNvCxnSpPr/>
            <p:nvPr/>
          </p:nvCxnSpPr>
          <p:spPr>
            <a:xfrm>
              <a:off x="2500292" y="2474916"/>
              <a:ext cx="690845" cy="1587"/>
            </a:xfrm>
            <a:prstGeom prst="straightConnector1">
              <a:avLst/>
            </a:prstGeom>
            <a:ln w="25400">
              <a:solidFill>
                <a:schemeClr val="accent2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12" name="ZoneTexte 90"/>
            <p:cNvSpPr txBox="1">
              <a:spLocks noChangeArrowheads="1"/>
            </p:cNvSpPr>
            <p:nvPr/>
          </p:nvSpPr>
          <p:spPr bwMode="auto">
            <a:xfrm>
              <a:off x="4938047" y="5975281"/>
              <a:ext cx="3357573" cy="584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fr-FR" sz="1600"/>
                <a:t>                           Information</a:t>
              </a:r>
            </a:p>
            <a:p>
              <a:pPr eaLnBrk="1" hangingPunct="1"/>
              <a:r>
                <a:rPr lang="fr-FR" sz="1600"/>
                <a:t>                          Retro-information</a:t>
              </a:r>
            </a:p>
          </p:txBody>
        </p:sp>
        <p:cxnSp>
          <p:nvCxnSpPr>
            <p:cNvPr id="92" name="Connecteur droit avec flèche 91"/>
            <p:cNvCxnSpPr/>
            <p:nvPr/>
          </p:nvCxnSpPr>
          <p:spPr>
            <a:xfrm>
              <a:off x="5786253" y="6144070"/>
              <a:ext cx="715113" cy="1588"/>
            </a:xfrm>
            <a:prstGeom prst="straightConnector1">
              <a:avLst/>
            </a:prstGeom>
            <a:ln w="25400">
              <a:solidFill>
                <a:srgbClr val="0000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cteur droit avec flèche 92"/>
            <p:cNvCxnSpPr/>
            <p:nvPr/>
          </p:nvCxnSpPr>
          <p:spPr>
            <a:xfrm>
              <a:off x="5739333" y="6404451"/>
              <a:ext cx="713496" cy="1588"/>
            </a:xfrm>
            <a:prstGeom prst="straightConnector1">
              <a:avLst/>
            </a:prstGeom>
            <a:ln w="25400">
              <a:solidFill>
                <a:schemeClr val="accent2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avec flèche 40"/>
            <p:cNvCxnSpPr/>
            <p:nvPr/>
          </p:nvCxnSpPr>
          <p:spPr>
            <a:xfrm>
              <a:off x="715745" y="2474916"/>
              <a:ext cx="1019279" cy="1587"/>
            </a:xfrm>
            <a:prstGeom prst="straightConnector1">
              <a:avLst/>
            </a:prstGeom>
            <a:ln w="25400">
              <a:solidFill>
                <a:schemeClr val="accent2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eur droit avec flèche 41"/>
            <p:cNvCxnSpPr/>
            <p:nvPr/>
          </p:nvCxnSpPr>
          <p:spPr>
            <a:xfrm rot="10800000" flipV="1">
              <a:off x="715745" y="2260577"/>
              <a:ext cx="998246" cy="3175"/>
            </a:xfrm>
            <a:prstGeom prst="straightConnector1">
              <a:avLst/>
            </a:prstGeom>
            <a:ln w="25400">
              <a:solidFill>
                <a:srgbClr val="0000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91" name="ZoneTexte 15"/>
          <p:cNvSpPr txBox="1">
            <a:spLocks noChangeArrowheads="1"/>
          </p:cNvSpPr>
          <p:nvPr/>
        </p:nvSpPr>
        <p:spPr bwMode="auto">
          <a:xfrm>
            <a:off x="179512" y="2214563"/>
            <a:ext cx="1165101" cy="147732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dirty="0" smtClean="0"/>
              <a:t>Comité d’experts </a:t>
            </a:r>
          </a:p>
          <a:p>
            <a:pPr algn="ctr" eaLnBrk="1" hangingPunct="1"/>
            <a:endParaRPr lang="fr-FR" dirty="0"/>
          </a:p>
          <a:p>
            <a:pPr algn="ctr" eaLnBrk="1" hangingPunct="1"/>
            <a:r>
              <a:rPr lang="fr-FR" dirty="0" smtClean="0"/>
              <a:t>CAP</a:t>
            </a:r>
          </a:p>
          <a:p>
            <a:pPr algn="ctr" eaLnBrk="1" hangingPunct="1"/>
            <a:endParaRPr lang="fr-FR" dirty="0"/>
          </a:p>
        </p:txBody>
      </p:sp>
      <p:sp>
        <p:nvSpPr>
          <p:cNvPr id="49" name="Titre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fr-FR" sz="44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Circuit de </a:t>
            </a:r>
            <a:r>
              <a:rPr lang="fr-FR" sz="44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l’information (1)</a:t>
            </a:r>
            <a:endParaRPr lang="fr-FR" sz="4400" b="1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161079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982405659"/>
              </p:ext>
            </p:extLst>
          </p:nvPr>
        </p:nvGraphicFramePr>
        <p:xfrm>
          <a:off x="179512" y="332654"/>
          <a:ext cx="8464454" cy="59766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49612"/>
                <a:gridCol w="4214842"/>
              </a:tblGrid>
              <a:tr h="8207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35255" algn="l"/>
                          <a:tab pos="449580" algn="l"/>
                        </a:tabLst>
                      </a:pPr>
                      <a:r>
                        <a:rPr lang="fr-FR" sz="2400" kern="1200" dirty="0">
                          <a:effectLst/>
                        </a:rPr>
                        <a:t>VACCINS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1452" marR="41452" marT="11251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3362325" algn="l"/>
                        </a:tabLst>
                      </a:pPr>
                      <a:r>
                        <a:rPr lang="fr-FR" sz="1600" dirty="0">
                          <a:effectLst/>
                        </a:rPr>
                        <a:t>MAPI</a:t>
                      </a:r>
                      <a:r>
                        <a:rPr lang="fr-FR" sz="1800" dirty="0">
                          <a:effectLst/>
                        </a:rPr>
                        <a:t> </a:t>
                      </a:r>
                      <a:r>
                        <a:rPr lang="fr-FR" sz="1800" dirty="0" smtClean="0">
                          <a:effectLst/>
                        </a:rPr>
                        <a:t> POSSIBLE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1452" marR="41452" marT="11251" marB="0" anchor="ctr"/>
                </a:tc>
              </a:tr>
              <a:tr h="14172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kern="1200" dirty="0">
                          <a:effectLst/>
                        </a:rPr>
                        <a:t>BCG </a:t>
                      </a:r>
                      <a:endParaRPr lang="fr-FR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1452" marR="41452" marT="1125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57300" algn="l"/>
                        </a:tabLst>
                      </a:pPr>
                      <a:r>
                        <a:rPr lang="fr-FR" sz="1800" kern="1200" dirty="0">
                          <a:effectLst/>
                        </a:rPr>
                        <a:t>Adénopathie avec suppuration </a:t>
                      </a:r>
                      <a:endParaRPr lang="fr-FR" sz="18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 kern="1200" dirty="0">
                          <a:effectLst/>
                        </a:rPr>
                        <a:t>Ostéite due au BCG </a:t>
                      </a:r>
                      <a:endParaRPr lang="fr-FR" sz="18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 kern="1200" dirty="0" err="1">
                          <a:effectLst/>
                        </a:rPr>
                        <a:t>Bécégite</a:t>
                      </a:r>
                      <a:r>
                        <a:rPr lang="fr-FR" sz="1800" kern="1200" dirty="0">
                          <a:effectLst/>
                        </a:rPr>
                        <a:t> généralisée </a:t>
                      </a:r>
                      <a:endParaRPr lang="fr-FR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1452" marR="41452" marT="11251" marB="0" anchor="ctr"/>
                </a:tc>
              </a:tr>
              <a:tr h="1062571">
                <a:tc>
                  <a:txBody>
                    <a:bodyPr/>
                    <a:lstStyle/>
                    <a:p>
                      <a:pPr marL="1188720" indent="-1188720">
                        <a:spcAft>
                          <a:spcPts val="0"/>
                        </a:spcAft>
                      </a:pPr>
                      <a:r>
                        <a:rPr lang="fr-FR" sz="1800" kern="1200" dirty="0">
                          <a:effectLst/>
                        </a:rPr>
                        <a:t>Vaccin </a:t>
                      </a:r>
                      <a:r>
                        <a:rPr lang="fr-FR" sz="1800" kern="1200" dirty="0" smtClean="0">
                          <a:effectLst/>
                        </a:rPr>
                        <a:t>contre</a:t>
                      </a:r>
                      <a:r>
                        <a:rPr lang="fr-FR" sz="1800" kern="1200" baseline="0" dirty="0">
                          <a:effectLst/>
                        </a:rPr>
                        <a:t> </a:t>
                      </a:r>
                      <a:r>
                        <a:rPr lang="fr-FR" sz="1800" kern="1200" dirty="0" smtClean="0">
                          <a:effectLst/>
                        </a:rPr>
                        <a:t>l’Hépatite </a:t>
                      </a:r>
                      <a:r>
                        <a:rPr lang="fr-FR" sz="1800" kern="1200" dirty="0">
                          <a:effectLst/>
                        </a:rPr>
                        <a:t>B </a:t>
                      </a:r>
                      <a:endParaRPr lang="fr-FR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1452" marR="41452" marT="1125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57300" algn="l"/>
                        </a:tabLst>
                      </a:pPr>
                      <a:r>
                        <a:rPr lang="fr-FR" sz="1800" kern="1200" dirty="0">
                          <a:effectLst/>
                        </a:rPr>
                        <a:t>Anaphylaxie </a:t>
                      </a:r>
                      <a:endParaRPr lang="fr-FR" sz="18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 kern="1200" dirty="0">
                          <a:effectLst/>
                        </a:rPr>
                        <a:t>Syndrome de Guillain Barre </a:t>
                      </a:r>
                      <a:endParaRPr lang="fr-FR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1452" marR="41452" marT="11251" marB="0" anchor="ctr"/>
                </a:tc>
              </a:tr>
              <a:tr h="26760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35255" algn="l"/>
                          <a:tab pos="449580" algn="l"/>
                        </a:tabLst>
                      </a:pPr>
                      <a:r>
                        <a:rPr lang="fr-FR" sz="1800" kern="1200" dirty="0">
                          <a:effectLst/>
                        </a:rPr>
                        <a:t>Vaccin contre la Rougeole</a:t>
                      </a:r>
                      <a:endParaRPr lang="fr-FR" sz="1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kern="1200" dirty="0">
                          <a:effectLst/>
                        </a:rPr>
                        <a:t>(ROR ou RR) </a:t>
                      </a:r>
                      <a:endParaRPr lang="fr-FR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1452" marR="41452" marT="1125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57300" algn="l"/>
                        </a:tabLst>
                      </a:pPr>
                      <a:r>
                        <a:rPr lang="fr-FR" sz="1800" kern="1200" dirty="0">
                          <a:effectLst/>
                        </a:rPr>
                        <a:t>Convulsion Fébrile </a:t>
                      </a:r>
                      <a:endParaRPr lang="fr-FR" sz="18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 kern="1200" dirty="0" err="1">
                          <a:effectLst/>
                        </a:rPr>
                        <a:t>Thrombocytopénie</a:t>
                      </a:r>
                      <a:r>
                        <a:rPr lang="fr-FR" sz="1800" kern="1200" dirty="0">
                          <a:effectLst/>
                        </a:rPr>
                        <a:t> </a:t>
                      </a:r>
                      <a:endParaRPr lang="fr-FR" sz="18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kern="1200" dirty="0">
                          <a:effectLst/>
                        </a:rPr>
                        <a:t>Réaction allergique grave </a:t>
                      </a:r>
                      <a:endParaRPr lang="fr-FR" sz="18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 kern="1200" dirty="0">
                          <a:effectLst/>
                        </a:rPr>
                        <a:t>Anaphylaxie </a:t>
                      </a:r>
                      <a:endParaRPr lang="fr-FR" sz="18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 kern="1200" dirty="0">
                          <a:effectLst/>
                        </a:rPr>
                        <a:t>Encéphalopathie </a:t>
                      </a:r>
                      <a:endParaRPr lang="fr-FR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1452" marR="41452" marT="11251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65949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982405659"/>
              </p:ext>
            </p:extLst>
          </p:nvPr>
        </p:nvGraphicFramePr>
        <p:xfrm>
          <a:off x="467544" y="332654"/>
          <a:ext cx="8176422" cy="61926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90142"/>
                <a:gridCol w="4286280"/>
              </a:tblGrid>
              <a:tr h="8609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35255" algn="l"/>
                          <a:tab pos="449580" algn="l"/>
                        </a:tabLst>
                      </a:pPr>
                      <a:r>
                        <a:rPr lang="fr-FR" sz="2400" kern="1200" dirty="0">
                          <a:effectLst/>
                        </a:rPr>
                        <a:t>VACCINS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1452" marR="41452" marT="11251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49580" algn="l"/>
                          <a:tab pos="3362325" algn="l"/>
                        </a:tabLst>
                      </a:pPr>
                      <a:r>
                        <a:rPr lang="fr-FR" sz="1600" dirty="0">
                          <a:effectLst/>
                        </a:rPr>
                        <a:t>MAPI</a:t>
                      </a:r>
                      <a:r>
                        <a:rPr lang="fr-FR" sz="1800" dirty="0">
                          <a:effectLst/>
                        </a:rPr>
                        <a:t> </a:t>
                      </a:r>
                      <a:r>
                        <a:rPr lang="fr-FR" sz="1800" dirty="0" smtClean="0">
                          <a:effectLst/>
                        </a:rPr>
                        <a:t> POSSIBLE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1452" marR="41452" marT="11251" marB="0" anchor="ctr"/>
                </a:tc>
              </a:tr>
              <a:tr h="8609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kern="1200" dirty="0">
                          <a:effectLst/>
                        </a:rPr>
                        <a:t>Polio oral (VPO) 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1452" marR="41452" marT="1125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57300" algn="l"/>
                        </a:tabLst>
                      </a:pPr>
                      <a:r>
                        <a:rPr lang="fr-FR" sz="1600" kern="1200" dirty="0">
                          <a:effectLst/>
                        </a:rPr>
                        <a:t> Poliomyélite paralytique associé au vaccin 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1452" marR="41452" marT="11251" marB="0" anchor="ctr"/>
                </a:tc>
              </a:tr>
              <a:tr h="8609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kern="1200" dirty="0">
                          <a:effectLst/>
                        </a:rPr>
                        <a:t>Vaccin contre le Tétanos 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1452" marR="41452" marT="1125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57300" algn="l"/>
                        </a:tabLst>
                      </a:pPr>
                      <a:r>
                        <a:rPr lang="fr-FR" sz="1600" kern="1200" dirty="0">
                          <a:effectLst/>
                        </a:rPr>
                        <a:t>Névrite Brachiale </a:t>
                      </a:r>
                      <a:endParaRPr lang="fr-FR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257300" algn="l"/>
                        </a:tabLst>
                      </a:pPr>
                      <a:r>
                        <a:rPr lang="fr-FR" sz="1600" kern="1200" dirty="0">
                          <a:effectLst/>
                        </a:rPr>
                        <a:t>Anaphylaxie 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1452" marR="41452" marT="11251" marB="0" anchor="ctr"/>
                </a:tc>
              </a:tr>
              <a:tr h="2123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kern="1200">
                          <a:effectLst/>
                        </a:rPr>
                        <a:t>DTC </a:t>
                      </a:r>
                      <a:endParaRPr lang="fr-FR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1452" marR="41452" marT="1125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57300" algn="l"/>
                        </a:tabLst>
                      </a:pPr>
                      <a:r>
                        <a:rPr lang="fr-FR" sz="1600" kern="1200" dirty="0">
                          <a:effectLst/>
                        </a:rPr>
                        <a:t>Convulsions </a:t>
                      </a:r>
                      <a:endParaRPr lang="fr-FR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kern="1200" dirty="0" err="1">
                          <a:effectLst/>
                        </a:rPr>
                        <a:t>Episode</a:t>
                      </a:r>
                      <a:r>
                        <a:rPr lang="fr-FR" sz="1600" kern="1200" dirty="0">
                          <a:effectLst/>
                        </a:rPr>
                        <a:t> d’hypotonie, d’hypo-</a:t>
                      </a:r>
                      <a:r>
                        <a:rPr lang="fr-FR" sz="1600" kern="1200" dirty="0" err="1">
                          <a:effectLst/>
                        </a:rPr>
                        <a:t>réflexie</a:t>
                      </a:r>
                      <a:r>
                        <a:rPr lang="fr-FR" sz="1600" kern="1200" dirty="0">
                          <a:effectLst/>
                        </a:rPr>
                        <a:t> </a:t>
                      </a:r>
                      <a:endParaRPr lang="fr-FR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kern="1200" dirty="0">
                          <a:effectLst/>
                        </a:rPr>
                        <a:t>Encéphalopathie </a:t>
                      </a:r>
                      <a:endParaRPr lang="fr-FR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kern="1200" dirty="0">
                          <a:effectLst/>
                        </a:rPr>
                        <a:t>Cri persistant 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1452" marR="41452" marT="11251" marB="0" anchor="ctr"/>
                </a:tc>
              </a:tr>
              <a:tr h="14865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kern="1200">
                          <a:effectLst/>
                        </a:rPr>
                        <a:t>Vaccin  17D </a:t>
                      </a:r>
                      <a:endParaRPr lang="fr-FR" sz="16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kern="1200">
                          <a:effectLst/>
                        </a:rPr>
                        <a:t>Antiamaril </a:t>
                      </a:r>
                      <a:endParaRPr lang="fr-FR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1452" marR="41452" marT="1125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257300" algn="l"/>
                        </a:tabLst>
                      </a:pPr>
                      <a:r>
                        <a:rPr lang="fr-FR" sz="1600" kern="1200" dirty="0">
                          <a:effectLst/>
                        </a:rPr>
                        <a:t>Encéphalite Post Vaccinale </a:t>
                      </a:r>
                      <a:endParaRPr lang="fr-FR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kern="1200" dirty="0">
                          <a:effectLst/>
                        </a:rPr>
                        <a:t>Réaction allergique/anaphylaxie 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41452" marR="41452" marT="11251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65949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0070C0"/>
                </a:solidFill>
              </a:rPr>
              <a:t>Contenu 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/>
          </a:bodyPr>
          <a:lstStyle/>
          <a:p>
            <a:r>
              <a:rPr lang="fr-FR" dirty="0" smtClean="0"/>
              <a:t>Définitions de Pharmacovigilance (</a:t>
            </a:r>
            <a:r>
              <a:rPr lang="fr-FR" dirty="0" err="1" smtClean="0"/>
              <a:t>vaccinovigilance</a:t>
            </a:r>
            <a:r>
              <a:rPr lang="fr-FR" dirty="0" smtClean="0"/>
              <a:t>)</a:t>
            </a:r>
          </a:p>
          <a:p>
            <a:r>
              <a:rPr lang="fr-FR" dirty="0" smtClean="0"/>
              <a:t>But et objectifs de la surveillance</a:t>
            </a:r>
          </a:p>
          <a:p>
            <a:r>
              <a:rPr lang="fr-FR" dirty="0" smtClean="0"/>
              <a:t>Notions essentielles</a:t>
            </a:r>
          </a:p>
          <a:p>
            <a:r>
              <a:rPr lang="fr-FR" dirty="0" smtClean="0"/>
              <a:t>La notification</a:t>
            </a:r>
          </a:p>
          <a:p>
            <a:r>
              <a:rPr lang="fr-FR" dirty="0" smtClean="0"/>
              <a:t>Circuits de transmission</a:t>
            </a:r>
          </a:p>
          <a:p>
            <a:r>
              <a:rPr lang="fr-FR" dirty="0" smtClean="0"/>
              <a:t>MAPI par antigène</a:t>
            </a:r>
          </a:p>
          <a:p>
            <a:pPr>
              <a:buNone/>
            </a:pPr>
            <a:endParaRPr lang="fr-FR" dirty="0" smtClean="0"/>
          </a:p>
        </p:txBody>
      </p:sp>
    </p:spTree>
    <p:extLst>
      <p:ext uri="{BB962C8B-B14F-4D97-AF65-F5344CB8AC3E}">
        <p14:creationId xmlns="" xmlns:p14="http://schemas.microsoft.com/office/powerpoint/2010/main" val="164626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32899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fr-FR" sz="4800" dirty="0" smtClean="0"/>
          </a:p>
          <a:p>
            <a:pPr marL="0" indent="0" algn="ctr">
              <a:buNone/>
            </a:pPr>
            <a:endParaRPr lang="fr-FR" sz="4800" dirty="0" smtClean="0"/>
          </a:p>
          <a:p>
            <a:pPr marL="0" indent="0" algn="ctr">
              <a:buNone/>
            </a:pPr>
            <a:r>
              <a:rPr lang="fr-FR" sz="4800" dirty="0" smtClean="0"/>
              <a:t>Merci de votre attention</a:t>
            </a:r>
            <a:endParaRPr lang="fr-FR" sz="4800" dirty="0"/>
          </a:p>
        </p:txBody>
      </p:sp>
    </p:spTree>
    <p:extLst>
      <p:ext uri="{BB962C8B-B14F-4D97-AF65-F5344CB8AC3E}">
        <p14:creationId xmlns="" xmlns:p14="http://schemas.microsoft.com/office/powerpoint/2010/main" val="337645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0070C0"/>
                </a:solidFill>
              </a:rPr>
              <a:t>Termes utilisés 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Surveillance vaccin = pharmacovigilance= </a:t>
            </a:r>
            <a:r>
              <a:rPr lang="fr-FR" dirty="0" err="1"/>
              <a:t>vaccinovigilance</a:t>
            </a:r>
            <a:r>
              <a:rPr lang="fr-FR" dirty="0" smtClean="0"/>
              <a:t>= Post Marketing Surveillance  </a:t>
            </a:r>
            <a:r>
              <a:rPr lang="fr-FR" dirty="0"/>
              <a:t>(PMS)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75537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0070C0"/>
                </a:solidFill>
              </a:rPr>
              <a:t>Introduction 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Dans le but de surveiller les risques d’effets indésirables liés à l’utilisation des médicaments et des autres produits de santé, le Ministère chargé de la Santé du Sénégal a mis en place un Système National de Pharmacovigilance  (SNPV</a:t>
            </a:r>
            <a:r>
              <a:rPr lang="fr-FR" dirty="0" smtClean="0"/>
              <a:t>)</a:t>
            </a:r>
          </a:p>
        </p:txBody>
      </p:sp>
    </p:spTree>
    <p:extLst>
      <p:ext uri="{BB962C8B-B14F-4D97-AF65-F5344CB8AC3E}">
        <p14:creationId xmlns="" xmlns:p14="http://schemas.microsoft.com/office/powerpoint/2010/main" val="208010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0070C0"/>
                </a:solidFill>
              </a:rPr>
              <a:t>But et objectifs 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Font typeface="Wingdings" pitchFamily="2" charset="2"/>
              <a:buChar char="v"/>
            </a:pPr>
            <a:r>
              <a:rPr lang="fr-FR" dirty="0">
                <a:solidFill>
                  <a:srgbClr val="0070C0"/>
                </a:solidFill>
              </a:rPr>
              <a:t>Le but de la </a:t>
            </a:r>
            <a:r>
              <a:rPr lang="fr-FR" dirty="0" err="1">
                <a:solidFill>
                  <a:srgbClr val="0070C0"/>
                </a:solidFill>
              </a:rPr>
              <a:t>vaccinovigilance</a:t>
            </a:r>
            <a:r>
              <a:rPr lang="fr-FR" dirty="0">
                <a:solidFill>
                  <a:srgbClr val="0070C0"/>
                </a:solidFill>
              </a:rPr>
              <a:t> </a:t>
            </a:r>
            <a:r>
              <a:rPr lang="fr-FR" dirty="0"/>
              <a:t>est de contribuer à l’amélioration de la sécurité vaccinale</a:t>
            </a:r>
            <a:r>
              <a:rPr lang="fr-FR" dirty="0" smtClean="0"/>
              <a:t>.</a:t>
            </a:r>
            <a:r>
              <a:rPr lang="fr-FR" dirty="0"/>
              <a:t> </a:t>
            </a:r>
          </a:p>
          <a:p>
            <a:pPr marL="0" indent="0">
              <a:buFont typeface="Wingdings" pitchFamily="2" charset="2"/>
              <a:buChar char="v"/>
            </a:pPr>
            <a:r>
              <a:rPr lang="fr-FR" dirty="0">
                <a:solidFill>
                  <a:srgbClr val="0070C0"/>
                </a:solidFill>
              </a:rPr>
              <a:t>La </a:t>
            </a:r>
            <a:r>
              <a:rPr lang="fr-FR" dirty="0" err="1">
                <a:solidFill>
                  <a:srgbClr val="0070C0"/>
                </a:solidFill>
              </a:rPr>
              <a:t>vaccinovigilance</a:t>
            </a:r>
            <a:r>
              <a:rPr lang="fr-FR" dirty="0">
                <a:solidFill>
                  <a:srgbClr val="0070C0"/>
                </a:solidFill>
              </a:rPr>
              <a:t> a pour objectif </a:t>
            </a:r>
            <a:r>
              <a:rPr lang="fr-FR" dirty="0"/>
              <a:t>de :</a:t>
            </a:r>
          </a:p>
          <a:p>
            <a:pPr lvl="0"/>
            <a:r>
              <a:rPr lang="fr-FR" dirty="0"/>
              <a:t>détecter précocement les cas de MAPI </a:t>
            </a:r>
          </a:p>
          <a:p>
            <a:pPr lvl="0"/>
            <a:r>
              <a:rPr lang="fr-FR" dirty="0"/>
              <a:t>détecter les augmentations de fréquence des MAPI connus ;</a:t>
            </a:r>
          </a:p>
          <a:p>
            <a:pPr lvl="0"/>
            <a:r>
              <a:rPr lang="fr-FR" dirty="0"/>
              <a:t>notifier les cas de MAPI</a:t>
            </a:r>
          </a:p>
          <a:p>
            <a:pPr lvl="0"/>
            <a:r>
              <a:rPr lang="fr-FR" dirty="0"/>
              <a:t>identifier les facteurs de risque et les mécanismes pouvant expliquer les  MAPI</a:t>
            </a:r>
          </a:p>
          <a:p>
            <a:pPr lvl="0"/>
            <a:r>
              <a:rPr lang="fr-FR" dirty="0"/>
              <a:t>évaluer le rapport bénéfice/risque et  diffuser  l’information nécessaire ;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7005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0070C0"/>
                </a:solidFill>
              </a:rPr>
              <a:t>Notions essentielles (1)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5762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dirty="0"/>
              <a:t>Une </a:t>
            </a:r>
            <a:r>
              <a:rPr lang="fr-FR" b="1" dirty="0"/>
              <a:t>MAPI </a:t>
            </a:r>
            <a:r>
              <a:rPr lang="fr-FR" dirty="0"/>
              <a:t>ou </a:t>
            </a:r>
            <a:r>
              <a:rPr lang="fr-FR" dirty="0">
                <a:solidFill>
                  <a:srgbClr val="FF0000"/>
                </a:solidFill>
              </a:rPr>
              <a:t>Manifestation Post vaccinale </a:t>
            </a:r>
            <a:r>
              <a:rPr lang="fr-FR" dirty="0" smtClean="0">
                <a:solidFill>
                  <a:srgbClr val="FF0000"/>
                </a:solidFill>
              </a:rPr>
              <a:t>indésirable</a:t>
            </a:r>
            <a:endParaRPr lang="fr-FR" strike="sngStrike" dirty="0"/>
          </a:p>
        </p:txBody>
      </p:sp>
    </p:spTree>
    <p:extLst>
      <p:ext uri="{BB962C8B-B14F-4D97-AF65-F5344CB8AC3E}">
        <p14:creationId xmlns="" xmlns:p14="http://schemas.microsoft.com/office/powerpoint/2010/main" val="366876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Notions essentielles (2) 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b="1" dirty="0"/>
              <a:t>MAPI grave</a:t>
            </a:r>
            <a:r>
              <a:rPr lang="fr-FR" dirty="0"/>
              <a:t> : manifestation post vaccinale indésirable entraînant l’hospitalisation ou la prolongation d’une hospitalisation, le décès, des séquelles ou un handicap important, ou qui menace le pronostic vital.</a:t>
            </a:r>
          </a:p>
          <a:p>
            <a:r>
              <a:rPr lang="fr-FR" b="1" dirty="0"/>
              <a:t>MAPI mineure</a:t>
            </a:r>
            <a:r>
              <a:rPr lang="fr-FR" dirty="0"/>
              <a:t> : manifestation post-vaccinale indésirable bénigne et passagère sans signe de gravité qui survient après une vaccination et qui ne présente pas de caractère de gravité.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08400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Notions </a:t>
            </a:r>
            <a:r>
              <a:rPr lang="fr-FR" dirty="0"/>
              <a:t>essentielles </a:t>
            </a:r>
            <a:r>
              <a:rPr lang="fr-FR" dirty="0" smtClean="0"/>
              <a:t>(3)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b="1" dirty="0"/>
              <a:t>Grappe de MAPI</a:t>
            </a:r>
            <a:r>
              <a:rPr lang="fr-FR" dirty="0"/>
              <a:t> : il s’agit au moins deux cas de la même MAPI qui se produisent à la suite de vaccinations administrées en même temps, au même endroit ou avec le même vaccin. Les MAPI survenant par grappe sont généralement programmatiques et elles peuvent être provoquées par :</a:t>
            </a:r>
          </a:p>
          <a:p>
            <a:pPr lvl="1"/>
            <a:r>
              <a:rPr lang="fr-FR" dirty="0">
                <a:solidFill>
                  <a:srgbClr val="0070C0"/>
                </a:solidFill>
              </a:rPr>
              <a:t>Une erreur dans la technique d’administration du vaccin</a:t>
            </a:r>
          </a:p>
          <a:p>
            <a:pPr lvl="1"/>
            <a:r>
              <a:rPr lang="fr-FR" dirty="0">
                <a:solidFill>
                  <a:srgbClr val="0070C0"/>
                </a:solidFill>
              </a:rPr>
              <a:t>Une anomalie du flacon et/ou du lot de vaccin ou solvant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80410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Notions </a:t>
            </a:r>
            <a:r>
              <a:rPr lang="fr-FR" dirty="0"/>
              <a:t>essentielles </a:t>
            </a:r>
            <a:r>
              <a:rPr lang="fr-FR" dirty="0" smtClean="0"/>
              <a:t>(4)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dirty="0"/>
              <a:t>Erreur programmatique</a:t>
            </a:r>
            <a:r>
              <a:rPr lang="fr-FR" dirty="0"/>
              <a:t> : incident médical dû à une erreur de transport, de stockage, de manipulation ou d’administration du vaccin</a:t>
            </a:r>
            <a:r>
              <a:rPr lang="fr-FR" dirty="0" smtClean="0"/>
              <a:t>.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50688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</TotalTime>
  <Words>642</Words>
  <Application>Microsoft Office PowerPoint</Application>
  <PresentationFormat>Affichage à l'écran (4:3)</PresentationFormat>
  <Paragraphs>127</Paragraphs>
  <Slides>20</Slides>
  <Notes>20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1" baseType="lpstr">
      <vt:lpstr>Thème Office</vt:lpstr>
      <vt:lpstr>SURVEILLANCE DES MAPI</vt:lpstr>
      <vt:lpstr>Contenu </vt:lpstr>
      <vt:lpstr>Termes utilisés </vt:lpstr>
      <vt:lpstr>Introduction </vt:lpstr>
      <vt:lpstr>But et objectifs </vt:lpstr>
      <vt:lpstr>Notions essentielles (1)</vt:lpstr>
      <vt:lpstr>Notions essentielles (2) </vt:lpstr>
      <vt:lpstr>Notions essentielles (3)</vt:lpstr>
      <vt:lpstr>Notions essentielles (4)</vt:lpstr>
      <vt:lpstr>Notions essentielles (5)</vt:lpstr>
      <vt:lpstr>Notions essentielles (6)</vt:lpstr>
      <vt:lpstr>Notions essentielles (7)</vt:lpstr>
      <vt:lpstr>La notification (1)</vt:lpstr>
      <vt:lpstr>Diapositive 14</vt:lpstr>
      <vt:lpstr>Notifications (2)</vt:lpstr>
      <vt:lpstr>Circuit de transmission (1) </vt:lpstr>
      <vt:lpstr>Diapositive 17</vt:lpstr>
      <vt:lpstr>Diapositive 18</vt:lpstr>
      <vt:lpstr>Diapositive 19</vt:lpstr>
      <vt:lpstr>Diapositive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SURVEILLANCE DES MAPI</dc:title>
  <dc:creator>BIRAME DRAME</dc:creator>
  <cp:lastModifiedBy>hp</cp:lastModifiedBy>
  <cp:revision>45</cp:revision>
  <dcterms:created xsi:type="dcterms:W3CDTF">2013-01-28T16:58:40Z</dcterms:created>
  <dcterms:modified xsi:type="dcterms:W3CDTF">2013-04-17T12:05:57Z</dcterms:modified>
</cp:coreProperties>
</file>